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58" r:id="rId4"/>
    <p:sldId id="261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75" r:id="rId24"/>
    <p:sldId id="276" r:id="rId2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ACB7B70-7AC8-4048-8B3F-2BD7DE48BF2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E153190-98A9-4709-A0D5-50099F94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EF8-D66F-4CE6-B8B5-2E66A11DC79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0FE-3DB8-4501-B30F-F80A6C4F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EF8-D66F-4CE6-B8B5-2E66A11DC79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0FE-3DB8-4501-B30F-F80A6C4F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9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EF8-D66F-4CE6-B8B5-2E66A11DC79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0FE-3DB8-4501-B30F-F80A6C4F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EF8-D66F-4CE6-B8B5-2E66A11DC79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0FE-3DB8-4501-B30F-F80A6C4F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EF8-D66F-4CE6-B8B5-2E66A11DC79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0FE-3DB8-4501-B30F-F80A6C4F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2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EF8-D66F-4CE6-B8B5-2E66A11DC79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0FE-3DB8-4501-B30F-F80A6C4F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EF8-D66F-4CE6-B8B5-2E66A11DC79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0FE-3DB8-4501-B30F-F80A6C4F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EF8-D66F-4CE6-B8B5-2E66A11DC79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0FE-3DB8-4501-B30F-F80A6C4F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5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EF8-D66F-4CE6-B8B5-2E66A11DC79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0FE-3DB8-4501-B30F-F80A6C4F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4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EF8-D66F-4CE6-B8B5-2E66A11DC79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0FE-3DB8-4501-B30F-F80A6C4F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EF8-D66F-4CE6-B8B5-2E66A11DC79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70FE-3DB8-4501-B30F-F80A6C4F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7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8CEF8-D66F-4CE6-B8B5-2E66A11DC795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70FE-3DB8-4501-B30F-F80A6C4F4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9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56" y="1295400"/>
            <a:ext cx="9144000" cy="685800"/>
          </a:xfrm>
        </p:spPr>
        <p:txBody>
          <a:bodyPr lIns="88896" tIns="50798" rIns="88896" bIns="50798">
            <a:noAutofit/>
          </a:bodyPr>
          <a:lstStyle/>
          <a:p>
            <a:pPr defTabSz="914145"/>
            <a:r>
              <a:rPr lang="en-US" dirty="0" smtClean="0"/>
              <a:t>CTD Cable Issues</a:t>
            </a:r>
            <a:endParaRPr lang="en-US" b="1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0024" y="1295400"/>
            <a:ext cx="8763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4" descr="Image result for department of commer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AutoShape 6" descr="Image result for department of commerc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AutoShape 8" descr="Image result for department of commerce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23489" y="76200"/>
            <a:ext cx="1074861" cy="1066800"/>
            <a:chOff x="2514600" y="1752600"/>
            <a:chExt cx="3276600" cy="3252026"/>
          </a:xfrm>
        </p:grpSpPr>
        <p:sp>
          <p:nvSpPr>
            <p:cNvPr id="18" name="Oval 17"/>
            <p:cNvSpPr/>
            <p:nvPr/>
          </p:nvSpPr>
          <p:spPr>
            <a:xfrm>
              <a:off x="2561304" y="1752600"/>
              <a:ext cx="3200400" cy="3200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9" name="Picture 10" descr="http://www.pyramidsystems.com/images/DOC_Log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752600"/>
              <a:ext cx="3276600" cy="325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91782" y="76200"/>
            <a:ext cx="1064836" cy="1088239"/>
            <a:chOff x="1524000" y="818330"/>
            <a:chExt cx="4724400" cy="4828233"/>
          </a:xfrm>
        </p:grpSpPr>
        <p:sp>
          <p:nvSpPr>
            <p:cNvPr id="21" name="Oval 20"/>
            <p:cNvSpPr/>
            <p:nvPr/>
          </p:nvSpPr>
          <p:spPr>
            <a:xfrm>
              <a:off x="1600199" y="1007808"/>
              <a:ext cx="4476135" cy="44785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22" name="Picture 2" descr="NOAA logo with link to NOAA home page.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818330"/>
              <a:ext cx="4724400" cy="4828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Subtitle 2"/>
          <p:cNvSpPr txBox="1">
            <a:spLocks/>
          </p:cNvSpPr>
          <p:nvPr/>
        </p:nvSpPr>
        <p:spPr>
          <a:xfrm>
            <a:off x="9524" y="470054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1F497D"/>
                </a:solidFill>
              </a:rPr>
              <a:t>NOAA Ship </a:t>
            </a:r>
            <a:r>
              <a:rPr lang="en-US" i="1" dirty="0" smtClean="0">
                <a:solidFill>
                  <a:srgbClr val="1F497D"/>
                </a:solidFill>
              </a:rPr>
              <a:t>Ronald H Brown </a:t>
            </a:r>
            <a:r>
              <a:rPr lang="en-US" dirty="0" smtClean="0">
                <a:solidFill>
                  <a:srgbClr val="1F497D"/>
                </a:solidFill>
              </a:rPr>
              <a:t>FY16 Users Meeting</a:t>
            </a:r>
          </a:p>
          <a:p>
            <a:pPr marL="342900" indent="-342900" algn="ct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1F497D"/>
                </a:solidFill>
              </a:rPr>
              <a:t>October 14, 2015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txBody>
          <a:bodyPr vert="horz" lIns="88896" tIns="50798" rIns="88896" bIns="5079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45"/>
            <a:r>
              <a:rPr lang="en-US" dirty="0" smtClean="0"/>
              <a:t>Electromechanical Cable</a:t>
            </a:r>
            <a:br>
              <a:rPr lang="en-US" dirty="0" smtClean="0"/>
            </a:br>
            <a:r>
              <a:rPr lang="en-US" dirty="0" smtClean="0"/>
              <a:t>Lubing Procedures</a:t>
            </a:r>
            <a:br>
              <a:rPr lang="en-US" dirty="0" smtClean="0"/>
            </a:br>
            <a:r>
              <a:rPr lang="en-US" dirty="0" smtClean="0"/>
              <a:t>Strategies</a:t>
            </a:r>
            <a:endParaRPr lang="en-US" b="1" dirty="0" smtClean="0"/>
          </a:p>
        </p:txBody>
      </p:sp>
      <p:pic>
        <p:nvPicPr>
          <p:cNvPr id="1026" name="Picture 2" descr="C:\Users\robert.a.kamphaus\Desktop\CTD\Wire\Aft wire - Dec 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057400"/>
            <a:ext cx="31369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5175" y="4410075"/>
            <a:ext cx="313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(Aft) Cable removed Dec 2014</a:t>
            </a:r>
            <a:endParaRPr lang="en-US" dirty="0"/>
          </a:p>
        </p:txBody>
      </p:sp>
      <p:pic>
        <p:nvPicPr>
          <p:cNvPr id="1027" name="Picture 3" descr="C:\Users\robert.a.kamphaus\Desktop\CTD\Wire\End of Season 2015 photos\IMG_14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58460"/>
            <a:ext cx="3281519" cy="246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949109" y="4495800"/>
            <a:ext cx="313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(Aft) Present Cable Sep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56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of RB CTD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CASREP 2013-08 (</a:t>
            </a:r>
            <a:r>
              <a:rPr lang="en-US" sz="2400" dirty="0" err="1" smtClean="0"/>
              <a:t>Cont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December 2013 – two new spools of cable (one 0.375 and one 0.322 from UNOLS) received and installed in Recife, Brazil.</a:t>
            </a:r>
          </a:p>
          <a:p>
            <a:pPr marL="0" indent="0">
              <a:buNone/>
            </a:pPr>
            <a:r>
              <a:rPr lang="en-US" sz="2400" dirty="0" smtClean="0"/>
              <a:t>May 2014 – 0.375 “backup” cable (FWD) removed and shipped to MOC-P as fleet spare.</a:t>
            </a:r>
          </a:p>
          <a:p>
            <a:pPr marL="0" indent="0">
              <a:buNone/>
            </a:pPr>
            <a:r>
              <a:rPr lang="en-US" sz="2400" dirty="0" smtClean="0"/>
              <a:t>July 2014 – new 0.322 “backup” (FWD) cable installed</a:t>
            </a:r>
          </a:p>
          <a:p>
            <a:pPr marL="0" indent="0">
              <a:buNone/>
            </a:pPr>
            <a:r>
              <a:rPr lang="en-US" sz="2400" dirty="0" smtClean="0"/>
              <a:t>Sep 2014 – Markey Tech Rep visited ship to inspect winch installations for stray current; proper grounding noted.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Costs to repair:  $208,000 					  (does not include replacement cost of lost instruments)</a:t>
            </a:r>
          </a:p>
        </p:txBody>
      </p:sp>
    </p:spTree>
    <p:extLst>
      <p:ext uri="{BB962C8B-B14F-4D97-AF65-F5344CB8AC3E}">
        <p14:creationId xmlns:p14="http://schemas.microsoft.com/office/powerpoint/2010/main" val="203828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of RB CTD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CASREP 2014-10 – AFT CTD cable not spooling correctly. “New wire installed in Dec 2013… no issues or adjusts for a couple hundred deep casts through April 2014.”</a:t>
            </a:r>
          </a:p>
          <a:p>
            <a:pPr marL="0" indent="0">
              <a:buNone/>
            </a:pPr>
            <a:r>
              <a:rPr lang="en-US" sz="2400" dirty="0" smtClean="0"/>
              <a:t>Sep 2014 - Adjusted </a:t>
            </a:r>
            <a:r>
              <a:rPr lang="en-US" sz="2400" dirty="0"/>
              <a:t>level wind on first deep cast on TAO project </a:t>
            </a:r>
          </a:p>
          <a:p>
            <a:pPr marL="0" indent="0">
              <a:buNone/>
            </a:pPr>
            <a:r>
              <a:rPr lang="en-US" sz="2400" dirty="0" smtClean="0"/>
              <a:t>Oct 2014 – Adjusted a couple more times on deep casts.</a:t>
            </a:r>
          </a:p>
          <a:p>
            <a:pPr marL="0" indent="0">
              <a:buNone/>
            </a:pPr>
            <a:r>
              <a:rPr lang="en-US" sz="2400" dirty="0" smtClean="0"/>
              <a:t>Nov 2014 – numerous level-wind adjustments required from 2200m depth to surface; switched to forward winch.</a:t>
            </a:r>
          </a:p>
          <a:p>
            <a:pPr marL="0" indent="0">
              <a:buNone/>
            </a:pPr>
            <a:r>
              <a:rPr lang="en-US" sz="2400" dirty="0" smtClean="0"/>
              <a:t>Nov 2014 – sheave close to drum was loose; bearing and bushings replaced; unable to test repairs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Dec 2014 – cable spooled off for lubricating, but found to be severely corroded. </a:t>
            </a:r>
            <a:r>
              <a:rPr lang="en-US" sz="2400" dirty="0"/>
              <a:t>Source of new CASREP.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527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of RB CTD cables</a:t>
            </a:r>
          </a:p>
        </p:txBody>
      </p:sp>
      <p:pic>
        <p:nvPicPr>
          <p:cNvPr id="3075" name="Picture 3" descr="C:\Users\robert.a.kamphaus\Desktop\CTD\Wire\Photos of aft wire removed Dec 2014\6500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9369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obert.a.kamphaus\Desktop\CTD\Wire\Photos of aft wire removed Dec 2014\4000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503084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922713"/>
            <a:ext cx="350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4000m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6297211"/>
            <a:ext cx="350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 0.322 wire – Dec 2014 –6500m</a:t>
            </a:r>
            <a:endParaRPr lang="en-US" dirty="0"/>
          </a:p>
        </p:txBody>
      </p:sp>
      <p:pic>
        <p:nvPicPr>
          <p:cNvPr id="3076" name="Picture 4" descr="C:\Users\robert.a.kamphaus\Desktop\CTD\Wire\Photos of aft wire removed Dec 2014\9000m at leb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68" y="1302774"/>
            <a:ext cx="3535362" cy="265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64107" y="3954296"/>
            <a:ext cx="350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  <a:r>
              <a:rPr lang="en-US" dirty="0" smtClean="0"/>
              <a:t>000m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0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of RB CTD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Dec 2014 - CASREP 2014-12 </a:t>
            </a:r>
            <a:r>
              <a:rPr lang="en-US" sz="2400" dirty="0"/>
              <a:t>– AFT CTD cable </a:t>
            </a:r>
            <a:r>
              <a:rPr lang="en-US" sz="2400" dirty="0" smtClean="0"/>
              <a:t>spooled off for lubrication; cable unusable due to corrosion and discarded.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Feb 2015 – new 0.322 cable from UNOLS wire pool shipped to Markey.  Spooled on under tension and lubricate using </a:t>
            </a:r>
            <a:r>
              <a:rPr lang="en-US" sz="2400" dirty="0" err="1" smtClean="0"/>
              <a:t>Stran</a:t>
            </a:r>
            <a:r>
              <a:rPr lang="en-US" sz="2400" dirty="0" smtClean="0"/>
              <a:t>-Core and portable Core-Lube device.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Late Feb 2015 – new drum and cable installed on AFT winch in San Diego, CA</a:t>
            </a:r>
          </a:p>
          <a:p>
            <a:pPr marL="0" indent="0">
              <a:buNone/>
            </a:pPr>
            <a:r>
              <a:rPr lang="en-US" sz="2400" dirty="0" smtClean="0"/>
              <a:t>Cost $72,500</a:t>
            </a:r>
          </a:p>
        </p:txBody>
      </p:sp>
    </p:spTree>
    <p:extLst>
      <p:ext uri="{BB962C8B-B14F-4D97-AF65-F5344CB8AC3E}">
        <p14:creationId xmlns:p14="http://schemas.microsoft.com/office/powerpoint/2010/main" val="131379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of RB CTD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New wire loaded aboard AFT Winch – Feb 2015</a:t>
            </a:r>
          </a:p>
        </p:txBody>
      </p:sp>
      <p:pic>
        <p:nvPicPr>
          <p:cNvPr id="4098" name="Picture 2" descr="C:\Users\robert.a.kamphaus\Desktop\CTD\Wire\New AFT wire - Feb 2015\phot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4" b="7395"/>
          <a:stretch/>
        </p:blipFill>
        <p:spPr bwMode="auto">
          <a:xfrm>
            <a:off x="295275" y="2057400"/>
            <a:ext cx="2714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obert.a.kamphaus\Desktop\CTD\Wire\New AFT wire - Feb 2015\photo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8696" r="20031" b="5279"/>
          <a:stretch/>
        </p:blipFill>
        <p:spPr bwMode="auto">
          <a:xfrm>
            <a:off x="3038475" y="3657600"/>
            <a:ext cx="27432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obert.a.kamphaus\Desktop\CTD\Wire\New AFT wire - Feb 2015\photo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26569" r="8152" b="1"/>
          <a:stretch/>
        </p:blipFill>
        <p:spPr bwMode="auto">
          <a:xfrm>
            <a:off x="5381625" y="1962151"/>
            <a:ext cx="3450432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0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of RB CTD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Wire came well lubricated</a:t>
            </a:r>
          </a:p>
        </p:txBody>
      </p:sp>
      <p:pic>
        <p:nvPicPr>
          <p:cNvPr id="5122" name="Picture 2" descr="C:\Users\robert.a.kamphaus\Desktop\CTD\Lubrication\green lube on new AFT wire - Feb 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29184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obert.a.kamphaus\Desktop\CTD\Lubrication\green lube on new AFT wire 2 - Feb 2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t="6944" r="12879"/>
          <a:stretch/>
        </p:blipFill>
        <p:spPr bwMode="auto">
          <a:xfrm>
            <a:off x="4704665" y="1905000"/>
            <a:ext cx="3296335" cy="33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57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Deterioration of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CLIVAR Leg 1 (10 April – 12 May; Stations 001-112)</a:t>
            </a:r>
          </a:p>
        </p:txBody>
      </p:sp>
      <p:pic>
        <p:nvPicPr>
          <p:cNvPr id="6146" name="Picture 2" descr="C:\Users\robert.a.kamphaus\Desktop\CTD\Wire\CLIVAR Photos\Aft Winch Wire after CLIVAR CTD #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09800"/>
            <a:ext cx="4127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410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CTD station #10 (10 deep casts)</a:t>
            </a:r>
          </a:p>
          <a:p>
            <a:r>
              <a:rPr lang="en-US" dirty="0" smtClean="0"/>
              <a:t>13 APR 2015</a:t>
            </a:r>
            <a:endParaRPr lang="en-US" dirty="0"/>
          </a:p>
        </p:txBody>
      </p:sp>
      <p:pic>
        <p:nvPicPr>
          <p:cNvPr id="6147" name="Picture 3" descr="C:\Users\robert.a.kamphaus\Desktop\CTD\Wire\CLIVAR Photos\IMG_0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33612"/>
            <a:ext cx="4095750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3950" y="5486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CTD station #65</a:t>
            </a:r>
          </a:p>
          <a:p>
            <a:r>
              <a:rPr lang="en-US" dirty="0" smtClean="0"/>
              <a:t>27 APR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39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Deterioration of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CLIVAR Leg 1				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CTD station #94 – before lubrication</a:t>
            </a:r>
          </a:p>
          <a:p>
            <a:r>
              <a:rPr lang="en-US" dirty="0" smtClean="0"/>
              <a:t>5 May 2015</a:t>
            </a:r>
            <a:endParaRPr lang="en-US" dirty="0"/>
          </a:p>
        </p:txBody>
      </p:sp>
      <p:pic>
        <p:nvPicPr>
          <p:cNvPr id="7170" name="Picture 2" descr="C:\Users\robert.a.kamphaus\Desktop\CTD\Wire\CLIVAR Photos\Aft Winch Wire during CTD #94 before l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14562"/>
            <a:ext cx="3924299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obert.a.kamphaus\Desktop\CTD\Wire\CLIVAR Photos\IMG_08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600200"/>
            <a:ext cx="3633787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6798" y="551497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CTD station #94 – after lubrication</a:t>
            </a:r>
          </a:p>
          <a:p>
            <a:r>
              <a:rPr lang="en-US" dirty="0" smtClean="0"/>
              <a:t>5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99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Deterioration of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CLIVAR Leg 2</a:t>
            </a:r>
            <a:r>
              <a:rPr lang="en-US" sz="2400" dirty="0"/>
              <a:t> </a:t>
            </a:r>
            <a:r>
              <a:rPr lang="en-US" sz="2400" dirty="0" smtClean="0"/>
              <a:t>(25 May – 27 June; </a:t>
            </a:r>
            <a:r>
              <a:rPr lang="en-US" sz="2400" dirty="0"/>
              <a:t>Stations </a:t>
            </a:r>
            <a:r>
              <a:rPr lang="en-US" sz="2400" dirty="0" smtClean="0"/>
              <a:t>113-207)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	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CTD station #115 – at depth – 5383m </a:t>
            </a:r>
          </a:p>
          <a:p>
            <a:r>
              <a:rPr lang="en-US" dirty="0" smtClean="0"/>
              <a:t>27 May 2015</a:t>
            </a:r>
            <a:endParaRPr lang="en-US" dirty="0"/>
          </a:p>
        </p:txBody>
      </p:sp>
      <p:pic>
        <p:nvPicPr>
          <p:cNvPr id="8194" name="Picture 2" descr="C:\Users\robert.a.kamphaus\Desktop\CTD\Wire\CLIVAR Photos\Aft wire CTD 115 - at depth - 5383m wire 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905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obert.a.kamphaus\Desktop\CTD\Wire\CLIVAR Photos\Aft wire CTD115 - 4547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2190750"/>
            <a:ext cx="4063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19600" y="553402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CTD station #115 – 4547 m</a:t>
            </a:r>
          </a:p>
          <a:p>
            <a:r>
              <a:rPr lang="en-US" dirty="0" smtClean="0"/>
              <a:t>27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57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Deterioration of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CLIVAR Leg 2</a:t>
            </a:r>
            <a:r>
              <a:rPr lang="en-US" sz="2400" dirty="0"/>
              <a:t> </a:t>
            </a:r>
            <a:r>
              <a:rPr lang="en-US" sz="2400" dirty="0" smtClean="0"/>
              <a:t>(25 May – 27 June; </a:t>
            </a:r>
            <a:r>
              <a:rPr lang="en-US" sz="2400" dirty="0"/>
              <a:t>Stations </a:t>
            </a:r>
            <a:r>
              <a:rPr lang="en-US" sz="2400" dirty="0" smtClean="0"/>
              <a:t>113-207)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	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3875" y="5638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CTD station #141 – at depth –5927m </a:t>
            </a:r>
          </a:p>
          <a:p>
            <a:r>
              <a:rPr lang="en-US" dirty="0" smtClean="0"/>
              <a:t>4 June 2015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59300" y="578167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CTD station #141 – 4518 m </a:t>
            </a:r>
          </a:p>
          <a:p>
            <a:r>
              <a:rPr lang="en-US" dirty="0" smtClean="0"/>
              <a:t>4 June 2015</a:t>
            </a:r>
            <a:endParaRPr lang="en-US" dirty="0"/>
          </a:p>
        </p:txBody>
      </p:sp>
      <p:pic>
        <p:nvPicPr>
          <p:cNvPr id="10242" name="Picture 2" descr="C:\Users\robert.a.kamphaus\Desktop\CTD\Wire\CLIVAR Photos\IMG_0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4384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obert.a.kamphaus\Desktop\CTD\Wire\CLIVAR Photos\IMG_0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31243"/>
            <a:ext cx="3876675" cy="290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5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56" y="1295400"/>
            <a:ext cx="9144000" cy="685800"/>
          </a:xfrm>
        </p:spPr>
        <p:txBody>
          <a:bodyPr lIns="88896" tIns="50798" rIns="88896" bIns="50798">
            <a:noAutofit/>
          </a:bodyPr>
          <a:lstStyle/>
          <a:p>
            <a:pPr defTabSz="914145"/>
            <a:r>
              <a:rPr lang="en-US" dirty="0" smtClean="0"/>
              <a:t>Topics to Cover</a:t>
            </a:r>
            <a:endParaRPr lang="en-US" b="1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0024" y="1295400"/>
            <a:ext cx="8763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4" descr="Image result for department of commer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AutoShape 6" descr="Image result for department of commerc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AutoShape 8" descr="Image result for department of commerce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23489" y="76200"/>
            <a:ext cx="1074861" cy="1066800"/>
            <a:chOff x="2514600" y="1752600"/>
            <a:chExt cx="3276600" cy="3252026"/>
          </a:xfrm>
        </p:grpSpPr>
        <p:sp>
          <p:nvSpPr>
            <p:cNvPr id="18" name="Oval 17"/>
            <p:cNvSpPr/>
            <p:nvPr/>
          </p:nvSpPr>
          <p:spPr>
            <a:xfrm>
              <a:off x="2561304" y="1752600"/>
              <a:ext cx="3200400" cy="3200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9" name="Picture 10" descr="http://www.pyramidsystems.com/images/DOC_Log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752600"/>
              <a:ext cx="3276600" cy="325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91782" y="76200"/>
            <a:ext cx="1064836" cy="1088239"/>
            <a:chOff x="1524000" y="818330"/>
            <a:chExt cx="4724400" cy="4828233"/>
          </a:xfrm>
        </p:grpSpPr>
        <p:sp>
          <p:nvSpPr>
            <p:cNvPr id="21" name="Oval 20"/>
            <p:cNvSpPr/>
            <p:nvPr/>
          </p:nvSpPr>
          <p:spPr>
            <a:xfrm>
              <a:off x="1600199" y="1007808"/>
              <a:ext cx="4476135" cy="44785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22" name="Picture 2" descr="NOAA logo with link to NOAA home page.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818330"/>
              <a:ext cx="4724400" cy="4828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Subtitle 2"/>
          <p:cNvSpPr txBox="1">
            <a:spLocks/>
          </p:cNvSpPr>
          <p:nvPr/>
        </p:nvSpPr>
        <p:spPr>
          <a:xfrm>
            <a:off x="9524" y="470054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1F497D"/>
                </a:solidFill>
              </a:rPr>
              <a:t>NOAA Ship </a:t>
            </a:r>
            <a:r>
              <a:rPr lang="en-US" i="1" dirty="0" smtClean="0">
                <a:solidFill>
                  <a:srgbClr val="1F497D"/>
                </a:solidFill>
              </a:rPr>
              <a:t>Ronald H Brown </a:t>
            </a:r>
            <a:r>
              <a:rPr lang="en-US" dirty="0" smtClean="0">
                <a:solidFill>
                  <a:srgbClr val="1F497D"/>
                </a:solidFill>
              </a:rPr>
              <a:t>FY16 Users Meeting</a:t>
            </a:r>
          </a:p>
          <a:p>
            <a:pPr marL="342900" indent="-342900" algn="ctr" defTabSz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1F497D"/>
                </a:solidFill>
              </a:rPr>
              <a:t>October 14, 2015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0" y="1981200"/>
            <a:ext cx="9144000" cy="4876800"/>
          </a:xfrm>
          <a:prstGeom prst="rect">
            <a:avLst/>
          </a:prstGeom>
        </p:spPr>
        <p:txBody>
          <a:bodyPr vert="horz" lIns="88896" tIns="50798" rIns="88896" bIns="5079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45"/>
            <a:r>
              <a:rPr lang="en-US" sz="3200" dirty="0" smtClean="0"/>
              <a:t>Recent History of RB CTD cables – </a:t>
            </a:r>
            <a:r>
              <a:rPr lang="en-US" sz="3200" dirty="0" err="1" smtClean="0"/>
              <a:t>Kamphaus</a:t>
            </a:r>
            <a:endParaRPr lang="en-US" sz="3200" dirty="0" smtClean="0"/>
          </a:p>
          <a:p>
            <a:pPr defTabSz="914145"/>
            <a:r>
              <a:rPr lang="en-US" sz="3200" dirty="0" smtClean="0"/>
              <a:t>Rapid deterioration of wires – </a:t>
            </a:r>
            <a:r>
              <a:rPr lang="en-US" sz="3200" dirty="0" err="1" smtClean="0"/>
              <a:t>Kamphaus</a:t>
            </a:r>
            <a:endParaRPr lang="en-US" sz="3200" dirty="0" smtClean="0"/>
          </a:p>
          <a:p>
            <a:pPr defTabSz="914145"/>
            <a:endParaRPr lang="en-US" sz="3200" dirty="0" smtClean="0"/>
          </a:p>
          <a:p>
            <a:pPr defTabSz="914145"/>
            <a:r>
              <a:rPr lang="en-US" sz="3200" dirty="0" smtClean="0"/>
              <a:t>Updated lubrication procedures – </a:t>
            </a:r>
            <a:r>
              <a:rPr lang="en-US" sz="3200" dirty="0" err="1" smtClean="0"/>
              <a:t>Kamphaus</a:t>
            </a:r>
            <a:r>
              <a:rPr lang="en-US" sz="3200" dirty="0" smtClean="0"/>
              <a:t> / Larson</a:t>
            </a:r>
          </a:p>
          <a:p>
            <a:pPr defTabSz="914145"/>
            <a:r>
              <a:rPr lang="en-US" sz="3200" dirty="0" smtClean="0"/>
              <a:t>UNOLS Appendix A (Brief overview) – Larson</a:t>
            </a:r>
          </a:p>
          <a:p>
            <a:pPr defTabSz="914145"/>
            <a:endParaRPr lang="en-US" sz="3200" dirty="0" smtClean="0"/>
          </a:p>
          <a:p>
            <a:pPr defTabSz="914145"/>
            <a:r>
              <a:rPr lang="en-US" sz="3200" dirty="0" smtClean="0"/>
              <a:t>Strategies going forward - All</a:t>
            </a:r>
          </a:p>
          <a:p>
            <a:pPr defTabSz="914145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60475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Deterioration of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CLIVAR Leg 2</a:t>
            </a:r>
            <a:r>
              <a:rPr lang="en-US" sz="2400" dirty="0"/>
              <a:t> </a:t>
            </a:r>
            <a:r>
              <a:rPr lang="en-US" sz="2400" dirty="0" smtClean="0"/>
              <a:t>(25 May – 27 June; </a:t>
            </a:r>
            <a:r>
              <a:rPr lang="en-US" sz="2400" dirty="0"/>
              <a:t>Stations </a:t>
            </a:r>
            <a:r>
              <a:rPr lang="en-US" sz="2400" dirty="0" smtClean="0"/>
              <a:t>113-207)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	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3875" y="5638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CTD station #141 – at depth –5927m </a:t>
            </a:r>
          </a:p>
          <a:p>
            <a:r>
              <a:rPr lang="en-US" dirty="0" smtClean="0"/>
              <a:t>4 June 2015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59300" y="578167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CTD station #141 – 4518 m </a:t>
            </a:r>
          </a:p>
          <a:p>
            <a:r>
              <a:rPr lang="en-US" dirty="0" smtClean="0"/>
              <a:t>4 June 2015</a:t>
            </a:r>
            <a:endParaRPr lang="en-US" dirty="0"/>
          </a:p>
        </p:txBody>
      </p:sp>
      <p:pic>
        <p:nvPicPr>
          <p:cNvPr id="10242" name="Picture 2" descr="C:\Users\robert.a.kamphaus\Desktop\CTD\Wire\CLIVAR Photos\IMG_0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4384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obert.a.kamphaus\Desktop\CTD\Wire\CLIVAR Photos\IMG_0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31243"/>
            <a:ext cx="3876675" cy="290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67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Deterioration of 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CLIVAR Leg 2</a:t>
            </a:r>
            <a:r>
              <a:rPr lang="en-US" sz="2400" dirty="0"/>
              <a:t> </a:t>
            </a:r>
            <a:r>
              <a:rPr lang="en-US" sz="2400" dirty="0" smtClean="0"/>
              <a:t>(25 May – 27 June; </a:t>
            </a:r>
            <a:r>
              <a:rPr lang="en-US" sz="2400" dirty="0"/>
              <a:t>Stations </a:t>
            </a:r>
            <a:r>
              <a:rPr lang="en-US" sz="2400" dirty="0" smtClean="0"/>
              <a:t>113-207)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	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3875" y="5638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CTD station #181 – 4335m</a:t>
            </a:r>
          </a:p>
          <a:p>
            <a:r>
              <a:rPr lang="en-US" dirty="0" smtClean="0"/>
              <a:t>16 June 2015</a:t>
            </a:r>
            <a:endParaRPr lang="en-US" dirty="0"/>
          </a:p>
        </p:txBody>
      </p:sp>
      <p:pic>
        <p:nvPicPr>
          <p:cNvPr id="12290" name="Picture 2" descr="C:\Users\robert.a.kamphaus\Desktop\CTD\Wire\CLIVAR Photos\IMG_1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063084" cy="30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robert.a.kamphaus\Desktop\CTD\Wire\CLIVAR Photos\IMG_1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86300" y="564832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CTD station #181 – ~4000m</a:t>
            </a:r>
          </a:p>
          <a:p>
            <a:r>
              <a:rPr lang="en-US" dirty="0" smtClean="0"/>
              <a:t>16 June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67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condition of 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			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49530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 winch and cable</a:t>
            </a:r>
          </a:p>
          <a:p>
            <a:r>
              <a:rPr lang="en-US" dirty="0" smtClean="0"/>
              <a:t>~ 360 casts; 200 + full ocean depth</a:t>
            </a:r>
          </a:p>
          <a:p>
            <a:r>
              <a:rPr lang="en-US" dirty="0" smtClean="0"/>
              <a:t>Cable installed Feb 2015 in San Diego</a:t>
            </a:r>
          </a:p>
          <a:p>
            <a:r>
              <a:rPr lang="en-US" dirty="0" smtClean="0"/>
              <a:t>Lubricated with </a:t>
            </a:r>
            <a:r>
              <a:rPr lang="en-US" dirty="0" err="1" smtClean="0"/>
              <a:t>Stran</a:t>
            </a:r>
            <a:r>
              <a:rPr lang="en-US" dirty="0" smtClean="0"/>
              <a:t> Core at delivery and 2 more times (CLIVAR Leg1, Leg 2)</a:t>
            </a:r>
            <a:endParaRPr lang="en-US" dirty="0"/>
          </a:p>
        </p:txBody>
      </p:sp>
      <p:pic>
        <p:nvPicPr>
          <p:cNvPr id="11266" name="Picture 2" descr="C:\Users\robert.a.kamphaus\Desktop\CTD\Wire\End of Season 2015 photos\IMG_1412-Aft winch - 1 Sep 2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/>
          <a:stretch/>
        </p:blipFill>
        <p:spPr bwMode="auto">
          <a:xfrm>
            <a:off x="457200" y="1447800"/>
            <a:ext cx="3819525" cy="331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obert.a.kamphaus\Desktop\CTD\Wire\End of Season 2015 photos\IMG_1409 - fwd winch - 1 Sep 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752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02150" y="49530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FWD winch and cable</a:t>
            </a:r>
          </a:p>
          <a:p>
            <a:r>
              <a:rPr lang="en-US" dirty="0" smtClean="0"/>
              <a:t>~175 casts; mostly shallow; </a:t>
            </a:r>
          </a:p>
          <a:p>
            <a:r>
              <a:rPr lang="en-US" dirty="0" smtClean="0"/>
              <a:t>    100 very shallow in Arctic</a:t>
            </a:r>
          </a:p>
          <a:p>
            <a:r>
              <a:rPr lang="en-US" dirty="0" smtClean="0"/>
              <a:t>Cable installed July 2014</a:t>
            </a:r>
          </a:p>
          <a:p>
            <a:r>
              <a:rPr lang="en-US" dirty="0" smtClean="0"/>
              <a:t>Lubricated with Pre-Lube 19, once at end of TAO (Mar 2015)</a:t>
            </a:r>
          </a:p>
        </p:txBody>
      </p:sp>
    </p:spTree>
    <p:extLst>
      <p:ext uri="{BB962C8B-B14F-4D97-AF65-F5344CB8AC3E}">
        <p14:creationId xmlns:p14="http://schemas.microsoft.com/office/powerpoint/2010/main" val="2033306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Lubrication - 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			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9223" name="Picture 7" descr="C:\Users\robert.a.kamphaus\Desktop\CTD\Lubrication\FWD winch TAO - post-lube-Mar 2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720340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robert.a.kamphaus\Desktop\CTD\Lubrication\roll-on pre-lube19 fwd winch T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robert.a.kamphaus\Desktop\CTD\Lubrication\FWrinse-FWDwinch-TA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7" b="32665"/>
          <a:stretch/>
        </p:blipFill>
        <p:spPr bwMode="auto">
          <a:xfrm>
            <a:off x="1143000" y="1314450"/>
            <a:ext cx="1956592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363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Lubrication -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			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9218" name="Picture 2" descr="C:\Users\robert.a.kamphaus\Desktop\CTD\Wire\CLIVAR Photos\Stran-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73" y="1295400"/>
            <a:ext cx="1863090" cy="24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obert.a.kamphaus\Desktop\CTD\Wire\CLIVAR Photos\Stran-Core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1667" r="11562"/>
          <a:stretch/>
        </p:blipFill>
        <p:spPr bwMode="auto">
          <a:xfrm>
            <a:off x="2743200" y="1295399"/>
            <a:ext cx="2133600" cy="24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obert.a.kamphaus\Desktop\CTD\Lubrication\IMG_08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3"/>
          <a:stretch/>
        </p:blipFill>
        <p:spPr bwMode="auto">
          <a:xfrm>
            <a:off x="304800" y="4038600"/>
            <a:ext cx="2771775" cy="24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robert.a.kamphaus\Desktop\CTD\Lubrication\IMG_090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 t="2072" r="12472" b="-2072"/>
          <a:stretch/>
        </p:blipFill>
        <p:spPr bwMode="auto">
          <a:xfrm>
            <a:off x="6477000" y="1445385"/>
            <a:ext cx="2436305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robert.a.kamphaus\Desktop\CTD\Lubrication\IMG_08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3609"/>
            <a:ext cx="3023552" cy="226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23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of RB CTD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/>
          <a:lstStyle/>
          <a:p>
            <a:r>
              <a:rPr lang="en-US" dirty="0" smtClean="0"/>
              <a:t>May 2010 – CASREP 2010-08 – (1) AFT Markey CTD 0.375 EM cable – improperly wrapped deep spool, cross-wrapped and crushed wire and (2) severe vibration under load.</a:t>
            </a:r>
          </a:p>
          <a:p>
            <a:r>
              <a:rPr lang="en-US" dirty="0" smtClean="0"/>
              <a:t>Aug 2010 – electrical system adjustments to correct vibration.</a:t>
            </a:r>
          </a:p>
          <a:p>
            <a:r>
              <a:rPr lang="en-US" dirty="0" smtClean="0"/>
              <a:t>Mar 2011 – CASCOR 2010-08 – drum replaced with 0.322 EM cable, new </a:t>
            </a:r>
            <a:r>
              <a:rPr lang="en-US" dirty="0" err="1" smtClean="0"/>
              <a:t>Lebus</a:t>
            </a:r>
            <a:r>
              <a:rPr lang="en-US" dirty="0" smtClean="0"/>
              <a:t> shell</a:t>
            </a:r>
          </a:p>
          <a:p>
            <a:r>
              <a:rPr lang="en-US" dirty="0" smtClean="0"/>
              <a:t>Cost to correct:  $58,460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303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CASREP 2010-08  AFT 0.375 wire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58646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DSC_302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2342" y="3193026"/>
            <a:ext cx="481901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2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of RB CTD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FWD Winch 0.322 EM cable strands break</a:t>
            </a:r>
          </a:p>
          <a:p>
            <a:r>
              <a:rPr lang="en-US" dirty="0" smtClean="0"/>
              <a:t>04 APR 2010 – strand breaks at 4000m wire out</a:t>
            </a:r>
          </a:p>
          <a:p>
            <a:r>
              <a:rPr lang="en-US" dirty="0" smtClean="0"/>
              <a:t>10 MAY 2010 – second strand breaks at 1348 m</a:t>
            </a:r>
          </a:p>
          <a:p>
            <a:r>
              <a:rPr lang="en-US" dirty="0" smtClean="0"/>
              <a:t>May 2010 – CASREP 2010-09 – 0.322 EM cable failed in two places; limit CTD to 1300 m</a:t>
            </a:r>
          </a:p>
          <a:p>
            <a:r>
              <a:rPr lang="en-US" dirty="0" smtClean="0"/>
              <a:t>Sep 2010 – cable replaced with fleet spare 7800m of 0.322</a:t>
            </a:r>
          </a:p>
          <a:p>
            <a:r>
              <a:rPr lang="en-US" dirty="0" smtClean="0"/>
              <a:t>Cost to correct:  $47,300</a:t>
            </a:r>
          </a:p>
        </p:txBody>
      </p:sp>
    </p:spTree>
    <p:extLst>
      <p:ext uri="{BB962C8B-B14F-4D97-AF65-F5344CB8AC3E}">
        <p14:creationId xmlns:p14="http://schemas.microsoft.com/office/powerpoint/2010/main" val="345006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CASREP </a:t>
            </a:r>
            <a:r>
              <a:rPr lang="en-US" dirty="0" smtClean="0"/>
              <a:t>2010-09  FWD 0.322 </a:t>
            </a:r>
            <a:r>
              <a:rPr lang="en-US" dirty="0"/>
              <a:t>wire</a:t>
            </a:r>
          </a:p>
        </p:txBody>
      </p:sp>
      <p:pic>
        <p:nvPicPr>
          <p:cNvPr id="4" name="Content Placeholder 3" descr="DSC_334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4114800" cy="3200400"/>
          </a:xfrm>
          <a:prstGeom prst="rect">
            <a:avLst/>
          </a:prstGeom>
        </p:spPr>
      </p:pic>
      <p:pic>
        <p:nvPicPr>
          <p:cNvPr id="5" name="Picture 4" descr="DSC_3346.jpg"/>
          <p:cNvPicPr/>
          <p:nvPr/>
        </p:nvPicPr>
        <p:blipFill rotWithShape="1">
          <a:blip r:embed="rId3" cstate="print"/>
          <a:srcRect l="24987"/>
          <a:stretch/>
        </p:blipFill>
        <p:spPr>
          <a:xfrm>
            <a:off x="4419600" y="2590800"/>
            <a:ext cx="4184117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7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of RB CTD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Oct 2011 – CASREP – 2011-04:  </a:t>
            </a:r>
          </a:p>
          <a:p>
            <a:pPr marL="514350" indent="-514350">
              <a:buAutoNum type="arabicParenBoth"/>
            </a:pPr>
            <a:r>
              <a:rPr lang="en-US" sz="2400" dirty="0" smtClean="0"/>
              <a:t>FWD CTD winch (fleet spare 0.322 wire) spools incorrectly and (2) AFT CTD winch (new 0.322 wire) [still] has severe vibration</a:t>
            </a:r>
          </a:p>
          <a:p>
            <a:r>
              <a:rPr lang="en-US" sz="2400" dirty="0" smtClean="0"/>
              <a:t>First deep cast on FWD wire to 5000m revealed major wrapping problems on both ends of spool</a:t>
            </a:r>
          </a:p>
          <a:p>
            <a:r>
              <a:rPr lang="en-US" sz="2400" dirty="0" smtClean="0"/>
              <a:t>AFT winch severe vibration under heavy load deeper than 3500 m</a:t>
            </a:r>
          </a:p>
          <a:p>
            <a:pPr marL="0" indent="0">
              <a:buNone/>
            </a:pPr>
            <a:r>
              <a:rPr lang="en-US" sz="2400" dirty="0" smtClean="0"/>
              <a:t>Nov 2011 - AFT winch failed; tachometer/generator sheared coupling and shaft</a:t>
            </a:r>
          </a:p>
          <a:p>
            <a:pPr marL="0" indent="0">
              <a:buNone/>
            </a:pPr>
            <a:r>
              <a:rPr lang="en-US" sz="2400" dirty="0" smtClean="0"/>
              <a:t>Nov 2011 - AFT winch shaft and coupling repaired by Markey.</a:t>
            </a:r>
          </a:p>
          <a:p>
            <a:pPr marL="0" indent="0">
              <a:buNone/>
            </a:pPr>
            <a:r>
              <a:rPr lang="en-US" sz="2400" dirty="0" smtClean="0"/>
              <a:t>New wire requested; assumed to be replaced in early 2012.</a:t>
            </a:r>
          </a:p>
        </p:txBody>
      </p:sp>
    </p:spTree>
    <p:extLst>
      <p:ext uri="{BB962C8B-B14F-4D97-AF65-F5344CB8AC3E}">
        <p14:creationId xmlns:p14="http://schemas.microsoft.com/office/powerpoint/2010/main" val="428417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of RB CTD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2012 </a:t>
            </a:r>
            <a:r>
              <a:rPr lang="en-US" dirty="0"/>
              <a:t>– No CASREPs for CTD winches or cable.</a:t>
            </a:r>
          </a:p>
        </p:txBody>
      </p:sp>
    </p:spTree>
    <p:extLst>
      <p:ext uri="{BB962C8B-B14F-4D97-AF65-F5344CB8AC3E}">
        <p14:creationId xmlns:p14="http://schemas.microsoft.com/office/powerpoint/2010/main" val="353194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History of RB CTD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2013 – Sep 2013 – CASREP 2013-08 – </a:t>
            </a:r>
            <a:r>
              <a:rPr lang="en-US" sz="2400" dirty="0"/>
              <a:t>AFT winch not spooling </a:t>
            </a:r>
            <a:r>
              <a:rPr lang="en-US" sz="2400" dirty="0" smtClean="0"/>
              <a:t>correctly during A16S; switch to FWD CTD and cable parted </a:t>
            </a:r>
          </a:p>
          <a:p>
            <a:pPr marL="0" indent="0">
              <a:buNone/>
            </a:pPr>
            <a:r>
              <a:rPr lang="en-US" sz="2400" dirty="0" smtClean="0"/>
              <a:t>FWD cable parted at ~3000m deep; had not been used in ~18 months; cable had ~60 casts on it; deepest was 5500m.</a:t>
            </a:r>
          </a:p>
          <a:p>
            <a:pPr marL="0" indent="0">
              <a:buNone/>
            </a:pPr>
            <a:r>
              <a:rPr lang="en-US" sz="2400" dirty="0" smtClean="0"/>
              <a:t>Ship investigation report completed – improper lubrication </a:t>
            </a:r>
          </a:p>
          <a:p>
            <a:pPr marL="0" indent="0">
              <a:buNone/>
            </a:pPr>
            <a:r>
              <a:rPr lang="en-US" sz="2400" dirty="0" smtClean="0"/>
              <a:t>PMEL sponsored forensic analysis – stray current / electrolysis</a:t>
            </a:r>
          </a:p>
          <a:p>
            <a:pPr marL="0" indent="0">
              <a:buNone/>
            </a:pPr>
            <a:r>
              <a:rPr lang="en-US" sz="2400" dirty="0" smtClean="0"/>
              <a:t>Sep 2013 – re-spooled AFT winch at sea in order to finish project</a:t>
            </a:r>
          </a:p>
          <a:p>
            <a:pPr marL="0" indent="0">
              <a:buNone/>
            </a:pPr>
            <a:r>
              <a:rPr lang="en-US" sz="2400" dirty="0" smtClean="0"/>
              <a:t>Oct 2013 – AFT cable visible deterioration, cut 3000 m off; showing “continuing and progressively worsening deterioration and corrosion despite recent lubing.”</a:t>
            </a:r>
          </a:p>
          <a:p>
            <a:pPr marL="0" indent="0">
              <a:buNone/>
            </a:pPr>
            <a:r>
              <a:rPr lang="en-US" sz="2400" dirty="0" smtClean="0"/>
              <a:t>Nov 2013 – Corrosion noted throughout interior strands; additional 1200m wire cut and discarded.  5500m wire remains.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33537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1115</Words>
  <Application>Microsoft Office PowerPoint</Application>
  <PresentationFormat>On-screen Show (4:3)</PresentationFormat>
  <Paragraphs>132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CTD Cable Issues</vt:lpstr>
      <vt:lpstr>Topics to Cover</vt:lpstr>
      <vt:lpstr>Recent History of RB CTD cables</vt:lpstr>
      <vt:lpstr>CASREP 2010-08  AFT 0.375 wire</vt:lpstr>
      <vt:lpstr>Recent History of RB CTD cables</vt:lpstr>
      <vt:lpstr>CASREP 2010-09  FWD 0.322 wire</vt:lpstr>
      <vt:lpstr>Recent History of RB CTD cables</vt:lpstr>
      <vt:lpstr>Recent History of RB CTD cables</vt:lpstr>
      <vt:lpstr>Recent History of RB CTD cables</vt:lpstr>
      <vt:lpstr>Recent History of RB CTD cables</vt:lpstr>
      <vt:lpstr>Recent History of RB CTD cables</vt:lpstr>
      <vt:lpstr>Recent History of RB CTD cables</vt:lpstr>
      <vt:lpstr>Recent History of RB CTD cables</vt:lpstr>
      <vt:lpstr>Recent History of RB CTD cables</vt:lpstr>
      <vt:lpstr>Recent History of RB CTD cables</vt:lpstr>
      <vt:lpstr>Deterioration of Cable</vt:lpstr>
      <vt:lpstr>Deterioration of Cable</vt:lpstr>
      <vt:lpstr>Deterioration of Cable</vt:lpstr>
      <vt:lpstr>Deterioration of Cable</vt:lpstr>
      <vt:lpstr>Deterioration of Cable</vt:lpstr>
      <vt:lpstr>Deterioration of Cable</vt:lpstr>
      <vt:lpstr>Present condition of cables</vt:lpstr>
      <vt:lpstr>Cable Lubrication - Old</vt:lpstr>
      <vt:lpstr>Cable Lubrication - New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Beaucage</dc:creator>
  <cp:lastModifiedBy>Adrienne L. Hopper</cp:lastModifiedBy>
  <cp:revision>42</cp:revision>
  <cp:lastPrinted>2015-10-13T18:32:44Z</cp:lastPrinted>
  <dcterms:created xsi:type="dcterms:W3CDTF">2015-10-08T19:51:01Z</dcterms:created>
  <dcterms:modified xsi:type="dcterms:W3CDTF">2015-10-14T13:43:25Z</dcterms:modified>
</cp:coreProperties>
</file>